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Teko"/>
      <p:regular r:id="rId20"/>
      <p:bold r:id="rId21"/>
    </p:embeddedFont>
    <p:embeddedFont>
      <p:font typeface="Quattrocento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eko-regular.fntdata"/><Relationship Id="rId22" Type="http://schemas.openxmlformats.org/officeDocument/2006/relationships/font" Target="fonts/QuattrocentoSans-regular.fntdata"/><Relationship Id="rId21" Type="http://schemas.openxmlformats.org/officeDocument/2006/relationships/font" Target="fonts/Teko-bold.fntdata"/><Relationship Id="rId24" Type="http://schemas.openxmlformats.org/officeDocument/2006/relationships/font" Target="fonts/QuattrocentoSans-italic.fntdata"/><Relationship Id="rId23" Type="http://schemas.openxmlformats.org/officeDocument/2006/relationships/font" Target="fonts/QuattrocentoSa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Quattrocento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0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1711415"/>
            <a:ext cx="9144000" cy="402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type="ctrTitle"/>
          </p:nvPr>
        </p:nvSpPr>
        <p:spPr>
          <a:xfrm>
            <a:off x="1524000" y="1122363"/>
            <a:ext cx="9144000" cy="49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8E93"/>
              </a:buClr>
              <a:buSzPts val="2600"/>
              <a:buFont typeface="Teko"/>
              <a:buNone/>
              <a:defRPr sz="2600">
                <a:solidFill>
                  <a:srgbClr val="408E9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8" name="Google Shape;78;p1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9" name="Google Shape;79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6" name="Google Shape;8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 Slide">
  <p:cSld name="1_Title Slid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0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Title Slide">
  <p:cSld name="2_Title Slid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0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 txBox="1"/>
          <p:nvPr>
            <p:ph idx="1" type="subTitle"/>
          </p:nvPr>
        </p:nvSpPr>
        <p:spPr>
          <a:xfrm>
            <a:off x="963827" y="2543436"/>
            <a:ext cx="3760738" cy="402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6" name="Google Shape;26;p4"/>
          <p:cNvSpPr txBox="1"/>
          <p:nvPr>
            <p:ph type="ctrTitle"/>
          </p:nvPr>
        </p:nvSpPr>
        <p:spPr>
          <a:xfrm>
            <a:off x="963827" y="1921433"/>
            <a:ext cx="9144000" cy="49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8E93"/>
              </a:buClr>
              <a:buSzPts val="2600"/>
              <a:buFont typeface="Teko"/>
              <a:buNone/>
              <a:defRPr sz="2600">
                <a:solidFill>
                  <a:srgbClr val="408E9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" name="Google Shape;27;p4"/>
          <p:cNvGrpSpPr/>
          <p:nvPr/>
        </p:nvGrpSpPr>
        <p:grpSpPr>
          <a:xfrm>
            <a:off x="1013641" y="2259110"/>
            <a:ext cx="5513866" cy="276225"/>
            <a:chOff x="1557338" y="1458610"/>
            <a:chExt cx="5513866" cy="276225"/>
          </a:xfrm>
        </p:grpSpPr>
        <p:cxnSp>
          <p:nvCxnSpPr>
            <p:cNvPr id="28" name="Google Shape;28;p4"/>
            <p:cNvCxnSpPr/>
            <p:nvPr/>
          </p:nvCxnSpPr>
          <p:spPr>
            <a:xfrm>
              <a:off x="1557338" y="1589020"/>
              <a:ext cx="5362574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pic>
          <p:nvPicPr>
            <p:cNvPr id="29" name="Google Shape;29;p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794979" y="1458610"/>
              <a:ext cx="276225" cy="276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Title Slide">
  <p:cSld name="3_Title Slide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1524000" y="1711415"/>
            <a:ext cx="9144000" cy="402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5"/>
          <p:cNvSpPr txBox="1"/>
          <p:nvPr>
            <p:ph type="ctrTitle"/>
          </p:nvPr>
        </p:nvSpPr>
        <p:spPr>
          <a:xfrm>
            <a:off x="1524000" y="1122363"/>
            <a:ext cx="9144000" cy="49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8E93"/>
              </a:buClr>
              <a:buSzPts val="2600"/>
              <a:buFont typeface="Teko"/>
              <a:buNone/>
              <a:defRPr sz="2600">
                <a:solidFill>
                  <a:srgbClr val="408E9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0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Title Slide">
  <p:cSld name="4_Title Slid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idx="1" type="subTitle"/>
          </p:nvPr>
        </p:nvSpPr>
        <p:spPr>
          <a:xfrm>
            <a:off x="1524000" y="1711415"/>
            <a:ext cx="9144000" cy="402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6" name="Google Shape;36;p6"/>
          <p:cNvSpPr txBox="1"/>
          <p:nvPr>
            <p:ph type="ctrTitle"/>
          </p:nvPr>
        </p:nvSpPr>
        <p:spPr>
          <a:xfrm>
            <a:off x="1524000" y="1122363"/>
            <a:ext cx="9144000" cy="49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8E93"/>
              </a:buClr>
              <a:buSzPts val="2600"/>
              <a:buFont typeface="Teko"/>
              <a:buNone/>
              <a:defRPr sz="2600">
                <a:solidFill>
                  <a:srgbClr val="408E9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0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1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1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jpg"/><Relationship Id="rId4" Type="http://schemas.openxmlformats.org/officeDocument/2006/relationships/image" Target="../media/image22.jpg"/><Relationship Id="rId5" Type="http://schemas.openxmlformats.org/officeDocument/2006/relationships/image" Target="../media/image2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idx="1" type="subTitle"/>
          </p:nvPr>
        </p:nvSpPr>
        <p:spPr>
          <a:xfrm>
            <a:off x="1524000" y="1879600"/>
            <a:ext cx="9144000" cy="3002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</a:pPr>
            <a:r>
              <a:rPr lang="pt-BR" sz="7200"/>
              <a:t>Planet builder</a:t>
            </a:r>
            <a:endParaRPr/>
          </a:p>
        </p:txBody>
      </p:sp>
      <p:sp>
        <p:nvSpPr>
          <p:cNvPr id="106" name="Google Shape;106;p17"/>
          <p:cNvSpPr txBox="1"/>
          <p:nvPr>
            <p:ph type="ctrTitle"/>
          </p:nvPr>
        </p:nvSpPr>
        <p:spPr>
          <a:xfrm>
            <a:off x="1524000" y="1122362"/>
            <a:ext cx="9144000" cy="757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"/>
              <a:buNone/>
            </a:pPr>
            <a:r>
              <a:rPr lang="pt-BR" sz="4800">
                <a:solidFill>
                  <a:schemeClr val="lt1"/>
                </a:solidFill>
              </a:rPr>
              <a:t>EXOMUNDUS</a:t>
            </a:r>
            <a:endParaRPr/>
          </a:p>
        </p:txBody>
      </p:sp>
      <p:pic>
        <p:nvPicPr>
          <p:cNvPr descr="Hubble telescope in space" id="107" name="Google Shape;10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47382" y="-969161"/>
            <a:ext cx="9175484" cy="10288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WHAT THE “ASTRONAUTES” SAID</a:t>
            </a:r>
            <a:endParaRPr sz="5400">
              <a:solidFill>
                <a:schemeClr val="lt1"/>
              </a:solidFill>
            </a:endParaRPr>
          </a:p>
        </p:txBody>
      </p:sp>
      <p:cxnSp>
        <p:nvCxnSpPr>
          <p:cNvPr id="183" name="Google Shape;183;p26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84" name="Google Shape;184;p26"/>
          <p:cNvSpPr txBox="1"/>
          <p:nvPr/>
        </p:nvSpPr>
        <p:spPr>
          <a:xfrm>
            <a:off x="751676" y="1764541"/>
            <a:ext cx="5343964" cy="4016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Arial"/>
              <a:buNone/>
            </a:pPr>
            <a:r>
              <a:rPr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“This kind of game would be very interesting at the CDA-CDCC (Astronomy Dissemination Center). It would help in the dissemination of astronomy knowledge in a playful way, for students of elementary and high school. ”</a:t>
            </a:r>
            <a:endParaRPr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Arial"/>
              <a:buNone/>
            </a:pPr>
            <a:r>
              <a:t/>
            </a:r>
            <a:endParaRPr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Arial"/>
              <a:buNone/>
            </a:pPr>
            <a:r>
              <a:rPr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Valter Luiz Líbero</a:t>
            </a:r>
            <a:endParaRPr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Arial"/>
              <a:buNone/>
            </a:pPr>
            <a:r>
              <a:rPr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FCI / FT - Theoretical Physics Group</a:t>
            </a:r>
            <a:endParaRPr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85" name="Google Shape;18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8962" y="1764541"/>
            <a:ext cx="5363327" cy="4016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74007" y="3711670"/>
            <a:ext cx="5430037" cy="23993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ubble telescope with two identical S-band transmitters " id="191" name="Google Shape;191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42286" y="5117549"/>
            <a:ext cx="1661907" cy="16809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7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THE DEFINITIVE QUESTION</a:t>
            </a:r>
            <a:endParaRPr/>
          </a:p>
        </p:txBody>
      </p:sp>
      <p:cxnSp>
        <p:nvCxnSpPr>
          <p:cNvPr id="193" name="Google Shape;193;p27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94" name="Google Shape;194;p27"/>
          <p:cNvSpPr txBox="1"/>
          <p:nvPr/>
        </p:nvSpPr>
        <p:spPr>
          <a:xfrm>
            <a:off x="751676" y="1403599"/>
            <a:ext cx="10688288" cy="1128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Arial"/>
              <a:buNone/>
            </a:pPr>
            <a:r>
              <a:rPr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Would you buy a board game (physical or virtual) that would allow you to learn the basics of astronomy with NASA official data to play with your friends, family or students (if you are a teacher)?</a:t>
            </a:r>
            <a:endParaRPr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95" name="Google Shape;195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9979" y="2669624"/>
            <a:ext cx="4808768" cy="244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ESTIMATED COST</a:t>
            </a:r>
            <a:endParaRPr sz="5400">
              <a:solidFill>
                <a:schemeClr val="lt1"/>
              </a:solidFill>
            </a:endParaRPr>
          </a:p>
        </p:txBody>
      </p:sp>
      <p:cxnSp>
        <p:nvCxnSpPr>
          <p:cNvPr id="201" name="Google Shape;201;p28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202" name="Google Shape;202;p28"/>
          <p:cNvSpPr txBox="1"/>
          <p:nvPr/>
        </p:nvSpPr>
        <p:spPr>
          <a:xfrm>
            <a:off x="751676" y="1403598"/>
            <a:ext cx="10688288" cy="47812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Sheet </a:t>
            </a:r>
            <a:r>
              <a:rPr b="0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A3: R$ 0,50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 A4 sheets:</a:t>
            </a: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R$</a:t>
            </a:r>
            <a:r>
              <a:rPr b="0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1,60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Im</a:t>
            </a: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pression</a:t>
            </a:r>
            <a:r>
              <a:rPr b="0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R$ 9,70</a:t>
            </a:r>
            <a:endParaRPr/>
          </a:p>
          <a:p>
            <a:pPr indent="0" lvl="0" marL="0" marR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TOTAL: R$ 11,80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descr="Hubble telescope with two identical S-band transmitters " id="203" name="Google Shape;20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42286" y="5174529"/>
            <a:ext cx="1661905" cy="1566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ubble telescope with two identical S-band transmitters " id="208" name="Google Shape;20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94802" y="5222012"/>
            <a:ext cx="1756874" cy="147197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9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NEXT STEPS</a:t>
            </a:r>
            <a:endParaRPr/>
          </a:p>
        </p:txBody>
      </p:sp>
      <p:cxnSp>
        <p:nvCxnSpPr>
          <p:cNvPr id="210" name="Google Shape;210;p29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211" name="Google Shape;211;p29"/>
          <p:cNvSpPr txBox="1"/>
          <p:nvPr/>
        </p:nvSpPr>
        <p:spPr>
          <a:xfrm>
            <a:off x="751676" y="1403598"/>
            <a:ext cx="10688288" cy="49082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Achieve being among NASA's selected projects</a:t>
            </a: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572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Create digital, online and multiplayer version</a:t>
            </a:r>
            <a:endParaRPr/>
          </a:p>
          <a:p>
            <a:pPr indent="-4572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Create a low-cost, affordable physical version of the game as a public printable file (approximate value R$ 11,80)</a:t>
            </a:r>
            <a:endParaRPr/>
          </a:p>
          <a:p>
            <a:pPr indent="-3048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" name="Google Shape;216;p30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217" name="Google Shape;217;p30"/>
          <p:cNvSpPr txBox="1"/>
          <p:nvPr>
            <p:ph type="ctrTitle"/>
          </p:nvPr>
        </p:nvSpPr>
        <p:spPr>
          <a:xfrm>
            <a:off x="689318" y="320003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TEAM</a:t>
            </a:r>
            <a:endParaRPr/>
          </a:p>
        </p:txBody>
      </p:sp>
      <p:sp>
        <p:nvSpPr>
          <p:cNvPr id="218" name="Google Shape;218;p30"/>
          <p:cNvSpPr txBox="1"/>
          <p:nvPr>
            <p:ph idx="1" type="subTitle"/>
          </p:nvPr>
        </p:nvSpPr>
        <p:spPr>
          <a:xfrm>
            <a:off x="6943403" y="4353908"/>
            <a:ext cx="4522587" cy="11112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20"/>
              <a:buNone/>
            </a:pPr>
            <a:r>
              <a:rPr b="1" lang="pt-BR" sz="2220"/>
              <a:t>César Augusto Pessôa</a:t>
            </a:r>
            <a:endParaRPr/>
          </a:p>
          <a:p>
            <a:pPr indent="-342900" lvl="0" marL="3429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Noto Sans Symbols"/>
              <a:buChar char="⮚"/>
            </a:pPr>
            <a:r>
              <a:rPr i="1" lang="pt-BR" sz="2220"/>
              <a:t>Project Management Specialist</a:t>
            </a:r>
            <a:endParaRPr/>
          </a:p>
        </p:txBody>
      </p:sp>
      <p:pic>
        <p:nvPicPr>
          <p:cNvPr descr="Front elevation of Hubble telescope that is powered by six nickel-hydrogen batteries, which provide power to the spacecraft during orbit" id="219" name="Google Shape;21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96700" y="264797"/>
            <a:ext cx="5381266" cy="4028807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0"/>
          <p:cNvSpPr txBox="1"/>
          <p:nvPr/>
        </p:nvSpPr>
        <p:spPr>
          <a:xfrm>
            <a:off x="751676" y="2596667"/>
            <a:ext cx="5988529" cy="11112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Anderson Araujo de Oliveira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i="1"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Graduating in Computational Physics</a:t>
            </a:r>
            <a:endParaRPr/>
          </a:p>
        </p:txBody>
      </p:sp>
      <p:sp>
        <p:nvSpPr>
          <p:cNvPr id="221" name="Google Shape;221;p30"/>
          <p:cNvSpPr txBox="1"/>
          <p:nvPr/>
        </p:nvSpPr>
        <p:spPr>
          <a:xfrm>
            <a:off x="751675" y="3789737"/>
            <a:ext cx="5988529" cy="11112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Clara Castellon Cunha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i="1"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Graduating in Environmental Engineering</a:t>
            </a:r>
            <a:endParaRPr/>
          </a:p>
        </p:txBody>
      </p:sp>
      <p:sp>
        <p:nvSpPr>
          <p:cNvPr id="222" name="Google Shape;222;p30"/>
          <p:cNvSpPr txBox="1"/>
          <p:nvPr/>
        </p:nvSpPr>
        <p:spPr>
          <a:xfrm>
            <a:off x="751676" y="1403598"/>
            <a:ext cx="5988529" cy="11112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Ana Rachel Bernardi Ferracini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i="1"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Graduating in chemical engineering</a:t>
            </a:r>
            <a:endParaRPr i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3" name="Google Shape;223;p30"/>
          <p:cNvSpPr txBox="1"/>
          <p:nvPr/>
        </p:nvSpPr>
        <p:spPr>
          <a:xfrm>
            <a:off x="6879520" y="5701110"/>
            <a:ext cx="5312480" cy="11112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Victor Richard Cardoso</a:t>
            </a:r>
            <a:endParaRPr/>
          </a:p>
          <a:p>
            <a:pPr indent="-342900" lvl="0" marL="3429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i="1"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Graduating in Computational Physics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idx="1" type="subTitle"/>
          </p:nvPr>
        </p:nvSpPr>
        <p:spPr>
          <a:xfrm>
            <a:off x="1524000" y="1625600"/>
            <a:ext cx="4660900" cy="15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7200"/>
              <a:buNone/>
            </a:pPr>
            <a:r>
              <a:rPr b="1" lang="pt-BR" sz="7200">
                <a:solidFill>
                  <a:srgbClr val="92D050"/>
                </a:solidFill>
              </a:rPr>
              <a:t>Tha</a:t>
            </a:r>
            <a:r>
              <a:rPr b="1" lang="pt-BR" sz="7200">
                <a:solidFill>
                  <a:srgbClr val="FFFF00"/>
                </a:solidFill>
              </a:rPr>
              <a:t>nk y</a:t>
            </a:r>
            <a:r>
              <a:rPr b="1" lang="pt-BR" sz="7200">
                <a:solidFill>
                  <a:srgbClr val="92D050"/>
                </a:solidFill>
              </a:rPr>
              <a:t>ou!</a:t>
            </a:r>
            <a:endParaRPr/>
          </a:p>
        </p:txBody>
      </p:sp>
      <p:sp>
        <p:nvSpPr>
          <p:cNvPr id="229" name="Google Shape;229;p31"/>
          <p:cNvSpPr txBox="1"/>
          <p:nvPr>
            <p:ph type="ctrTitle"/>
          </p:nvPr>
        </p:nvSpPr>
        <p:spPr>
          <a:xfrm>
            <a:off x="1524000" y="868362"/>
            <a:ext cx="9144000" cy="757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"/>
              <a:buNone/>
            </a:pPr>
            <a:r>
              <a:rPr lang="pt-BR" sz="4800">
                <a:solidFill>
                  <a:schemeClr val="lt1"/>
                </a:solidFill>
              </a:rPr>
              <a:t>Houston, we have a Solution!</a:t>
            </a:r>
            <a:endParaRPr sz="4800">
              <a:solidFill>
                <a:schemeClr val="lt1"/>
              </a:solidFill>
            </a:endParaRPr>
          </a:p>
        </p:txBody>
      </p:sp>
      <p:pic>
        <p:nvPicPr>
          <p:cNvPr descr="Hubble telescope in space" id="230" name="Google Shape;23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51869" y="961319"/>
            <a:ext cx="6340131" cy="58966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231" name="Google Shape;231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0801" y="1625600"/>
            <a:ext cx="914299" cy="91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PROBLEM</a:t>
            </a:r>
            <a:endParaRPr/>
          </a:p>
        </p:txBody>
      </p:sp>
      <p:pic>
        <p:nvPicPr>
          <p:cNvPr descr="Front elevation of Hubble telescope that is powered by six nickel-hydrogen batteries, which provide power to the spacecraft during orbit" id="113" name="Google Shape;11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71393" y="5005690"/>
            <a:ext cx="1980072" cy="18467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18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15" name="Google Shape;115;p18"/>
          <p:cNvSpPr txBox="1"/>
          <p:nvPr/>
        </p:nvSpPr>
        <p:spPr>
          <a:xfrm>
            <a:off x="751675" y="1333884"/>
            <a:ext cx="10688288" cy="1128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Lack of access to basic astronomy information</a:t>
            </a: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Time lag in the study of astronomical sciences</a:t>
            </a:r>
            <a:r>
              <a:rPr b="0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	</a:t>
            </a:r>
            <a:endParaRPr/>
          </a:p>
        </p:txBody>
      </p:sp>
      <p:sp>
        <p:nvSpPr>
          <p:cNvPr id="116" name="Google Shape;116;p18"/>
          <p:cNvSpPr txBox="1"/>
          <p:nvPr/>
        </p:nvSpPr>
        <p:spPr>
          <a:xfrm>
            <a:off x="2085825" y="2532550"/>
            <a:ext cx="7689000" cy="39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 is the biggest difficulty you have today in teaching astronomy basics to your students today?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6 answers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My students have difficulty reading and focusing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Children have a very low level of education in complementary fields such as math, physics, biology, chemistry, geography and the like. They are usually of great interest but a lagged knowledge that hinders the transmission of knowledge.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difficulty of many students not paying attention to anything other than digital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visualization of concepts that depend on geometry as elements of the celestial sphere.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deficiency of basic physics and mathematics required for astronomy.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Understand the classroom to adapt classes (if students better understand kinesthetic, auditory or visual methods)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PROBLEM</a:t>
            </a:r>
            <a:endParaRPr/>
          </a:p>
        </p:txBody>
      </p:sp>
      <p:pic>
        <p:nvPicPr>
          <p:cNvPr descr="Front elevation of Hubble telescope that is powered by six nickel-hydrogen batteries, which provide power to the spacecraft during orbit" id="122" name="Google Shape;12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1874" y="5005691"/>
            <a:ext cx="1999111" cy="184679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19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24" name="Google Shape;124;p19"/>
          <p:cNvSpPr txBox="1"/>
          <p:nvPr/>
        </p:nvSpPr>
        <p:spPr>
          <a:xfrm>
            <a:off x="751676" y="1403599"/>
            <a:ext cx="10688288" cy="89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What is the greatest difficulty you have today in finding astronomy information?</a:t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 rotWithShape="1">
          <a:blip r:embed="rId4">
            <a:alphaModFix/>
          </a:blip>
          <a:srcRect b="0" l="0" r="51852" t="0"/>
          <a:stretch/>
        </p:blipFill>
        <p:spPr>
          <a:xfrm>
            <a:off x="2060780" y="2305516"/>
            <a:ext cx="3260693" cy="398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 rotWithShape="1">
          <a:blip r:embed="rId5">
            <a:alphaModFix/>
          </a:blip>
          <a:srcRect b="0" l="0" r="40797" t="0"/>
          <a:stretch/>
        </p:blipFill>
        <p:spPr>
          <a:xfrm>
            <a:off x="5724329" y="2277054"/>
            <a:ext cx="4003675" cy="401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OPPORTUNITY</a:t>
            </a:r>
            <a:endParaRPr/>
          </a:p>
        </p:txBody>
      </p:sp>
      <p:pic>
        <p:nvPicPr>
          <p:cNvPr descr="Front elevation of Hubble telescope that is powered by six nickel-hydrogen batteries, which provide power to the spacecraft during orbit" id="132" name="Google Shape;13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4276" y="5091367"/>
            <a:ext cx="2094307" cy="16754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20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id="134" name="Google Shape;134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23881" y="2577414"/>
            <a:ext cx="8143875" cy="404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/>
        </p:nvSpPr>
        <p:spPr>
          <a:xfrm>
            <a:off x="751675" y="1333884"/>
            <a:ext cx="10688288" cy="1243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40"/>
              <a:buFont typeface="Arial"/>
              <a:buNone/>
            </a:pPr>
            <a:r>
              <a:rPr lang="pt-BR" sz="204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 2017, the games sector, which includes board [..], had revenues of $ 567 million, 6% higher than in 2016, according to the Brazilian Association of Toy Manufacturers. That is, the boards are quickly invading bar tables, YouTube channels and the homes of thousands.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ubble telescope with two identical S-band transmitters " id="140" name="Google Shape;14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42286" y="5117549"/>
            <a:ext cx="1661907" cy="1680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GENERAL MARKET</a:t>
            </a:r>
            <a:endParaRPr/>
          </a:p>
        </p:txBody>
      </p:sp>
      <p:cxnSp>
        <p:nvCxnSpPr>
          <p:cNvPr id="142" name="Google Shape;142;p21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43" name="Google Shape;143;p21"/>
          <p:cNvSpPr txBox="1"/>
          <p:nvPr/>
        </p:nvSpPr>
        <p:spPr>
          <a:xfrm>
            <a:off x="751676" y="1403598"/>
            <a:ext cx="10688288" cy="1060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pt-BR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Do you often look for information on astronomy and new discoveries in this area?</a:t>
            </a: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4" name="Google Shape;144;p21"/>
          <p:cNvPicPr preferRelativeResize="0"/>
          <p:nvPr/>
        </p:nvPicPr>
        <p:blipFill rotWithShape="1">
          <a:blip r:embed="rId4">
            <a:alphaModFix/>
          </a:blip>
          <a:srcRect b="0" l="0" r="0" t="17924"/>
          <a:stretch/>
        </p:blipFill>
        <p:spPr>
          <a:xfrm>
            <a:off x="2337988" y="2463797"/>
            <a:ext cx="7515664" cy="3202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EXOMUNDUS: PLANET BUILDER</a:t>
            </a:r>
            <a:endParaRPr/>
          </a:p>
        </p:txBody>
      </p:sp>
      <p:cxnSp>
        <p:nvCxnSpPr>
          <p:cNvPr id="150" name="Google Shape;150;p22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A close up of text on a white background&#10;&#10;Description automatically generated" id="151" name="Google Shape;15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3392062" y="362856"/>
            <a:ext cx="5407876" cy="7210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EXOMUNDUS: PLANET BUILDER</a:t>
            </a:r>
            <a:endParaRPr/>
          </a:p>
        </p:txBody>
      </p:sp>
      <p:cxnSp>
        <p:nvCxnSpPr>
          <p:cNvPr id="157" name="Google Shape;157;p23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descr="A close up of a screen of a cell phone&#10;&#10;Description automatically generated" id="158" name="Google Shape;15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179" y="1264169"/>
            <a:ext cx="9143641" cy="5143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ubble telescope with two identical S-band transmitters " id="163" name="Google Shape;16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04299" y="5184025"/>
            <a:ext cx="1737879" cy="1547947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THE GAME</a:t>
            </a:r>
            <a:endParaRPr/>
          </a:p>
        </p:txBody>
      </p:sp>
      <p:cxnSp>
        <p:nvCxnSpPr>
          <p:cNvPr id="165" name="Google Shape;165;p24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66" name="Google Shape;166;p24"/>
          <p:cNvSpPr txBox="1"/>
          <p:nvPr/>
        </p:nvSpPr>
        <p:spPr>
          <a:xfrm>
            <a:off x="751676" y="1403598"/>
            <a:ext cx="10688288" cy="4933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Arial"/>
              <a:buNone/>
            </a:pPr>
            <a:r>
              <a:rPr b="1"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DESCRIPTION:</a:t>
            </a:r>
            <a:endParaRPr b="1"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Arial"/>
              <a:buNone/>
            </a:pPr>
            <a:r>
              <a:rPr b="1"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idea of ​​the EXOMUNDUS game is to use an educational approach to teach basic astronomy and star-related concepts in our galaxy through a competitive challenge among players.</a:t>
            </a:r>
            <a:endParaRPr b="1"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Arial"/>
              <a:buNone/>
            </a:pPr>
            <a:r>
              <a:t/>
            </a:r>
            <a:endParaRPr b="1"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Arial"/>
              <a:buNone/>
            </a:pPr>
            <a:r>
              <a:rPr b="1"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AGE: From 10 years old</a:t>
            </a:r>
            <a:endParaRPr b="1"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Arial"/>
              <a:buNone/>
            </a:pPr>
            <a:r>
              <a:rPr b="1"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NUMBER OF PLAYERS: 2-5 players</a:t>
            </a:r>
            <a:endParaRPr b="1"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Arial"/>
              <a:buNone/>
            </a:pPr>
            <a:r>
              <a:t/>
            </a:r>
            <a:endParaRPr b="1"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Arial"/>
              <a:buNone/>
            </a:pPr>
            <a:r>
              <a:rPr b="1"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GOALS:</a:t>
            </a:r>
            <a:endParaRPr b="1"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20"/>
              <a:buFont typeface="Arial"/>
              <a:buNone/>
            </a:pPr>
            <a:r>
              <a:rPr b="1" lang="pt-BR" sz="222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Players must accomplish one of the 20 objectives that involve creating planets according to the characteristics defined for the constitution of a star system.</a:t>
            </a:r>
            <a:endParaRPr b="1" sz="222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/>
          <p:nvPr>
            <p:ph type="ctrTitle"/>
          </p:nvPr>
        </p:nvSpPr>
        <p:spPr>
          <a:xfrm>
            <a:off x="751676" y="371890"/>
            <a:ext cx="9144000" cy="89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eko"/>
              <a:buNone/>
            </a:pPr>
            <a:r>
              <a:rPr lang="pt-BR" sz="5400">
                <a:solidFill>
                  <a:schemeClr val="lt1"/>
                </a:solidFill>
              </a:rPr>
              <a:t>WHAT THE “ASTRONAUTES” SAID</a:t>
            </a:r>
            <a:endParaRPr/>
          </a:p>
        </p:txBody>
      </p:sp>
      <p:cxnSp>
        <p:nvCxnSpPr>
          <p:cNvPr id="172" name="Google Shape;172;p25"/>
          <p:cNvCxnSpPr/>
          <p:nvPr/>
        </p:nvCxnSpPr>
        <p:spPr>
          <a:xfrm>
            <a:off x="751676" y="1124739"/>
            <a:ext cx="10688648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id="173" name="Google Shape;17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676" y="1317728"/>
            <a:ext cx="4234690" cy="2388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05634" y="1317728"/>
            <a:ext cx="4234690" cy="2388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78655" y="4097744"/>
            <a:ext cx="4234690" cy="238836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/>
          <p:nvPr/>
        </p:nvSpPr>
        <p:spPr>
          <a:xfrm>
            <a:off x="213824" y="3840630"/>
            <a:ext cx="3764470" cy="2939610"/>
          </a:xfrm>
          <a:prstGeom prst="wedgeEllipseCallout">
            <a:avLst>
              <a:gd fmla="val 57330" name="adj1"/>
              <a:gd fmla="val -86276" name="adj2"/>
            </a:avLst>
          </a:prstGeom>
          <a:gradFill>
            <a:gsLst>
              <a:gs pos="0">
                <a:srgbClr val="B4D4A5"/>
              </a:gs>
              <a:gs pos="50000">
                <a:srgbClr val="A8CD97"/>
              </a:gs>
              <a:gs pos="100000">
                <a:srgbClr val="9BC985"/>
              </a:gs>
            </a:gsLst>
            <a:lin ang="5400000" scaled="0"/>
          </a:gradFill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Funny! I enjoyed understanding the properties of building a planet. I did not know that there were so many characteristics to its formation.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(Vinicius Ferreira)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5"/>
          <p:cNvSpPr/>
          <p:nvPr/>
        </p:nvSpPr>
        <p:spPr>
          <a:xfrm>
            <a:off x="7957310" y="3899082"/>
            <a:ext cx="4234690" cy="2768415"/>
          </a:xfrm>
          <a:prstGeom prst="wedgeEllipseCallout">
            <a:avLst>
              <a:gd fmla="val -96275" name="adj1"/>
              <a:gd fmla="val -23268" name="adj2"/>
            </a:avLst>
          </a:prstGeom>
          <a:gradFill>
            <a:gsLst>
              <a:gs pos="0">
                <a:srgbClr val="B4D4A5"/>
              </a:gs>
              <a:gs pos="50000">
                <a:srgbClr val="A8CD97"/>
              </a:gs>
              <a:gs pos="100000">
                <a:srgbClr val="9BC985"/>
              </a:gs>
            </a:gsLst>
            <a:lin ang="5400000" scaled="0"/>
          </a:gradFill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extremely interesting and engaging game. Mainly for the possibility of use with other technologies.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(Leonam Brunhari)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